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311" r:id="rId4"/>
    <p:sldId id="312" r:id="rId5"/>
    <p:sldId id="313" r:id="rId6"/>
    <p:sldId id="316" r:id="rId7"/>
    <p:sldId id="317" r:id="rId8"/>
    <p:sldId id="318" r:id="rId9"/>
    <p:sldId id="319" r:id="rId10"/>
    <p:sldId id="320" r:id="rId11"/>
    <p:sldId id="321" r:id="rId12"/>
    <p:sldId id="315" r:id="rId13"/>
    <p:sldId id="322" r:id="rId14"/>
    <p:sldId id="323" r:id="rId15"/>
    <p:sldId id="324" r:id="rId16"/>
    <p:sldId id="332" r:id="rId17"/>
    <p:sldId id="325" r:id="rId18"/>
    <p:sldId id="257" r:id="rId19"/>
    <p:sldId id="258" r:id="rId20"/>
    <p:sldId id="263" r:id="rId21"/>
    <p:sldId id="260" r:id="rId22"/>
    <p:sldId id="264" r:id="rId23"/>
    <p:sldId id="261" r:id="rId24"/>
    <p:sldId id="265" r:id="rId25"/>
    <p:sldId id="259" r:id="rId26"/>
    <p:sldId id="262" r:id="rId27"/>
    <p:sldId id="287" r:id="rId28"/>
    <p:sldId id="288" r:id="rId29"/>
    <p:sldId id="289" r:id="rId30"/>
    <p:sldId id="290" r:id="rId31"/>
    <p:sldId id="291" r:id="rId32"/>
    <p:sldId id="292" r:id="rId33"/>
    <p:sldId id="326" r:id="rId34"/>
    <p:sldId id="293" r:id="rId35"/>
    <p:sldId id="295" r:id="rId36"/>
    <p:sldId id="296" r:id="rId37"/>
    <p:sldId id="297" r:id="rId38"/>
    <p:sldId id="298" r:id="rId39"/>
    <p:sldId id="327" r:id="rId40"/>
    <p:sldId id="299" r:id="rId41"/>
    <p:sldId id="309" r:id="rId42"/>
    <p:sldId id="303" r:id="rId43"/>
    <p:sldId id="300" r:id="rId44"/>
    <p:sldId id="302" r:id="rId45"/>
    <p:sldId id="307" r:id="rId46"/>
    <p:sldId id="304" r:id="rId47"/>
    <p:sldId id="333" r:id="rId48"/>
    <p:sldId id="301" r:id="rId49"/>
    <p:sldId id="314" r:id="rId50"/>
    <p:sldId id="328" r:id="rId51"/>
    <p:sldId id="329" r:id="rId52"/>
    <p:sldId id="330" r:id="rId53"/>
    <p:sldId id="331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36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3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2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348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7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75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3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2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6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2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7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03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9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41F77D-6A19-489B-A95F-57DFA83EB3F8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24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itunes.apple.com/ru/app/mobile-molecular-datasheet/id383661863?mt=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unes.apple.com/ru/app/skyorb/id338051358?mt=8&amp;ign-mpt=uo%3D8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itunes.apple.com/ru/app/sdam-ege-2016/id1095288875?l=en&amp;mt=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fy.com/#/landi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quizizz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hyperlink" Target="http://join.quizizz.com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6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ru.qr-code-generator.com/?PID=1221&amp;kw=%2B%D0%BA%D0%BE%D0%B4%20%2Bqr&amp;gclid=CjwKEAjwgo6_BRC32q6_5s2R-R8SJAB7hTG-fcSZVEG7Qpwqyk9PzzwFbVu7RRC7lYt6B_tCuE6G6RoCAGvw_wcB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mob-edu.ru/blog/articles/mobilnoe-obuchenie-2016-kontekstnoe-obuchenie-obrazovanie-bez-granic-i-dopolnennaya-realnost/" TargetMode="Externa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://buduguru.org/media/16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Применение мобильных приложений на уроке и не </a:t>
            </a:r>
            <a:r>
              <a:rPr lang="ru-RU" dirty="0" smtClean="0"/>
              <a:t>только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34696"/>
            <a:ext cx="9144000" cy="1655762"/>
          </a:xfrm>
        </p:spPr>
        <p:txBody>
          <a:bodyPr/>
          <a:lstStyle/>
          <a:p>
            <a:r>
              <a:rPr lang="ru-RU" dirty="0" smtClean="0"/>
              <a:t>Львова Л. 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94753"/>
            <a:ext cx="4746171" cy="2534887"/>
          </a:xfrm>
          <a:prstGeom prst="rect">
            <a:avLst/>
          </a:prstGeom>
        </p:spPr>
      </p:pic>
      <p:pic>
        <p:nvPicPr>
          <p:cNvPr id="2050" name="Picture 2" descr="Картинки по запросу мобильное устройство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4364" y="4022271"/>
            <a:ext cx="3609825" cy="2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улыбка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123" y="3509963"/>
            <a:ext cx="2481943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0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1" y="337457"/>
            <a:ext cx="1146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правильно адаптировать использование гаджетов в педагогических целях?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743" y="1718684"/>
            <a:ext cx="1041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Мы </a:t>
            </a:r>
            <a:r>
              <a:rPr lang="ru-RU" i="1" dirty="0">
                <a:solidFill>
                  <a:srgbClr val="7030A0"/>
                </a:solidFill>
              </a:rPr>
              <a:t>говорим, что им нужно обучиться, воспитаться, нужно вырасти. И они находятся на другой стороне баррикады с мыслями: «Ну, попробуйте меня обучить, попробуйте со мной что-то сделать. А вообще, у меня есть масса дел помимо вашей учебы»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7314" y="3282008"/>
            <a:ext cx="610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Артем </a:t>
            </a:r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оловейчик, вице-президент «Дрофа» - «</a:t>
            </a:r>
            <a:r>
              <a:rPr lang="ru-RU" b="1" dirty="0" err="1">
                <a:solidFill>
                  <a:srgbClr val="7030A0"/>
                </a:solidFill>
              </a:rPr>
              <a:t>В</a:t>
            </a:r>
            <a:r>
              <a:rPr lang="ru-RU" b="1" dirty="0" err="1" smtClean="0">
                <a:solidFill>
                  <a:srgbClr val="7030A0"/>
                </a:solidFill>
              </a:rPr>
              <a:t>ентана</a:t>
            </a:r>
            <a:r>
              <a:rPr lang="ru-RU" b="1" dirty="0" smtClean="0">
                <a:solidFill>
                  <a:srgbClr val="7030A0"/>
                </a:solidFill>
              </a:rPr>
              <a:t> – Граф»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909456"/>
            <a:ext cx="812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Выяснилось</a:t>
            </a:r>
            <a:r>
              <a:rPr lang="ru-RU" i="1" dirty="0"/>
              <a:t>, что у учеников есть защитный барьер по поводу использования своего личного девайса для учебных целей</a:t>
            </a:r>
          </a:p>
        </p:txBody>
      </p:sp>
    </p:spTree>
    <p:extLst>
      <p:ext uri="{BB962C8B-B14F-4D97-AF65-F5344CB8AC3E}">
        <p14:creationId xmlns:p14="http://schemas.microsoft.com/office/powerpoint/2010/main" val="172856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1" y="337457"/>
            <a:ext cx="1146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правильно адаптировать использование гаджетов в педагогических целях?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1314" y="1072353"/>
            <a:ext cx="753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>
                <a:solidFill>
                  <a:srgbClr val="7030A0"/>
                </a:solidFill>
              </a:rPr>
              <a:t>Скажите, пожалуйста, а СанПиН сколько времени разрешает работать с планшетами?»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9970" y="4801144"/>
            <a:ext cx="610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Артем </a:t>
            </a:r>
            <a:r>
              <a:rPr lang="ru-RU" b="1" dirty="0"/>
              <a:t>С</a:t>
            </a:r>
            <a:r>
              <a:rPr lang="ru-RU" b="1" dirty="0" smtClean="0"/>
              <a:t>оловейчик, вице-президент «Дрофа» - «</a:t>
            </a:r>
            <a:r>
              <a:rPr lang="ru-RU" b="1" dirty="0" err="1"/>
              <a:t>В</a:t>
            </a:r>
            <a:r>
              <a:rPr lang="ru-RU" b="1" dirty="0" err="1" smtClean="0"/>
              <a:t>ентана</a:t>
            </a:r>
            <a:r>
              <a:rPr lang="ru-RU" b="1" dirty="0" smtClean="0"/>
              <a:t> – Граф»</a:t>
            </a:r>
            <a:endParaRPr lang="ru-RU" b="1" dirty="0"/>
          </a:p>
        </p:txBody>
      </p:sp>
      <p:pic>
        <p:nvPicPr>
          <p:cNvPr id="5122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18" y="1101930"/>
            <a:ext cx="1522979" cy="16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743" y="3936412"/>
            <a:ext cx="1041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Высказывания </a:t>
            </a:r>
            <a:r>
              <a:rPr lang="ru-RU" sz="2000" dirty="0"/>
              <a:t>«против» означают лишь неготовность на сегодняшний день двигаться дальше в этом </a:t>
            </a:r>
            <a:r>
              <a:rPr lang="ru-RU" sz="2000" dirty="0" smtClean="0"/>
              <a:t>направлении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313" y="1912002"/>
            <a:ext cx="753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«Вы говорите, 15-20 минут непрерывной работы? – продолжают они. – Тогда, получается, на уроке мы не можем работать с мобильными устройствами вообще»</a:t>
            </a:r>
          </a:p>
        </p:txBody>
      </p:sp>
    </p:spTree>
    <p:extLst>
      <p:ext uri="{BB962C8B-B14F-4D97-AF65-F5344CB8AC3E}">
        <p14:creationId xmlns:p14="http://schemas.microsoft.com/office/powerpoint/2010/main" val="189311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292" y="1295399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«С </a:t>
            </a:r>
            <a:r>
              <a:rPr lang="ru-RU" sz="2800" dirty="0"/>
              <a:t>использованием</a:t>
            </a:r>
            <a:r>
              <a:rPr lang="ru-RU" sz="2400" dirty="0"/>
              <a:t> </a:t>
            </a:r>
            <a:r>
              <a:rPr lang="ru-RU" sz="2800" dirty="0"/>
              <a:t>мобильных устройств что действительно появится в моей образовательной практике, чего со мной еще не было, но чего очень хотелось, и теперь оно может со мной случиться?»</a:t>
            </a:r>
          </a:p>
        </p:txBody>
      </p:sp>
      <p:pic>
        <p:nvPicPr>
          <p:cNvPr id="3074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204" y="3341914"/>
            <a:ext cx="3172688" cy="35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4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 использования мобильных </a:t>
            </a:r>
            <a:r>
              <a:rPr lang="ru-RU" dirty="0" smtClean="0"/>
              <a:t>приложений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42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86" y="217714"/>
            <a:ext cx="11615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Справочный портал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Грамота.ру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выпустил мобильную игру по русскому языку</a:t>
            </a:r>
          </a:p>
        </p:txBody>
      </p:sp>
      <p:pic>
        <p:nvPicPr>
          <p:cNvPr id="6146" name="Picture 2" descr="грамота 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286" y="2496404"/>
            <a:ext cx="5674178" cy="402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943" y="1132114"/>
            <a:ext cx="404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Пока сервис позволяет пройти интерактивные диктанты и проверить свой уровень грамотности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571" y="3526971"/>
            <a:ext cx="3788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коро </a:t>
            </a:r>
            <a:r>
              <a:rPr lang="ru-RU" dirty="0"/>
              <a:t>в базу добавят материалы по орфографии, пунктуации, грамматике, истории слов, фразеологии, ударениям и произношению</a:t>
            </a:r>
          </a:p>
        </p:txBody>
      </p:sp>
      <p:pic>
        <p:nvPicPr>
          <p:cNvPr id="6148" name="Picture 4" descr="Картинки по запросу i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546" y="866722"/>
            <a:ext cx="1629682" cy="16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androi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867" y="879056"/>
            <a:ext cx="1617347" cy="16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" y="217714"/>
            <a:ext cx="83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 для подготовки к экзаменам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228" y="1012763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585858"/>
                </a:solidFill>
                <a:latin typeface="AvenirNextMedium"/>
                <a:hlinkClick r:id="rId2"/>
              </a:rPr>
              <a:t>Mobile Molecular </a:t>
            </a:r>
            <a:r>
              <a:rPr lang="en-US" u="sng" dirty="0" err="1">
                <a:solidFill>
                  <a:srgbClr val="585858"/>
                </a:solidFill>
                <a:latin typeface="AvenirNextMedium"/>
                <a:hlinkClick r:id="rId2"/>
              </a:rPr>
              <a:t>DataSheet</a:t>
            </a:r>
            <a:endParaRPr lang="en-US" b="0" i="0" dirty="0">
              <a:solidFill>
                <a:srgbClr val="000000"/>
              </a:solidFill>
              <a:effectLst/>
              <a:latin typeface="AvenirNext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228" y="1535961"/>
            <a:ext cx="3047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smtClean="0">
                <a:solidFill>
                  <a:srgbClr val="00C5E3"/>
                </a:solidFill>
                <a:latin typeface="helveticaneue"/>
              </a:rPr>
              <a:t>БЕСПЛАТНО (</a:t>
            </a:r>
            <a:r>
              <a:rPr lang="en-US" sz="1600" b="1" cap="all" smtClean="0">
                <a:solidFill>
                  <a:srgbClr val="00C5E3"/>
                </a:solidFill>
                <a:latin typeface="helveticaneue"/>
              </a:rPr>
              <a:t>IPHONE, IPAD)</a:t>
            </a:r>
            <a:endParaRPr lang="en-US" sz="1600" b="1" i="0" cap="all" dirty="0">
              <a:solidFill>
                <a:srgbClr val="00C5E3"/>
              </a:solidFill>
              <a:effectLst/>
              <a:latin typeface="helveticaneue"/>
            </a:endParaRPr>
          </a:p>
        </p:txBody>
      </p:sp>
      <p:pic>
        <p:nvPicPr>
          <p:cNvPr id="7170" name="Picture 2" descr="химия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1273" y="1012763"/>
            <a:ext cx="1024307" cy="17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8081" y="10127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AvenirNextMedium"/>
              </a:rPr>
              <a:t>Приложение дает возможность смотреть и редактировать структурную формулу химических веществ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228" y="3124591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585858"/>
                </a:solidFill>
                <a:latin typeface="AvenirNextMedium"/>
                <a:hlinkClick r:id="rId4"/>
              </a:rPr>
              <a:t>Сдам ЕГЭ 2016</a:t>
            </a:r>
            <a:endParaRPr lang="ru-RU" b="0" i="0" dirty="0">
              <a:solidFill>
                <a:srgbClr val="000000"/>
              </a:solidFill>
              <a:effectLst/>
              <a:latin typeface="AvenirNext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228" y="3596608"/>
            <a:ext cx="3082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rgbClr val="00C5E3"/>
                </a:solidFill>
                <a:latin typeface="helveticaneue"/>
              </a:rPr>
              <a:t>БЕСПЛАТНО (IPHONE, IPAD, AND IPOD TOUCH)</a:t>
            </a:r>
            <a:endParaRPr lang="en-US" sz="1600" b="1" i="0" cap="all" dirty="0">
              <a:solidFill>
                <a:srgbClr val="00C5E3"/>
              </a:solidFill>
              <a:effectLst/>
              <a:latin typeface="helveticaneue"/>
            </a:endParaRPr>
          </a:p>
        </p:txBody>
      </p:sp>
      <p:pic>
        <p:nvPicPr>
          <p:cNvPr id="7172" name="Picture 4" descr="сдам егэ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1274" y="3124592"/>
            <a:ext cx="988584" cy="170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8081" y="29824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AvenirNextMedium"/>
              </a:rPr>
              <a:t>Приложение содержит большое количество материалов для подготовки к ЕГЭ 2016 по большинству предметов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228" y="526907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585858"/>
                </a:solidFill>
                <a:latin typeface="AvenirNextMedium"/>
                <a:hlinkClick r:id="rId6"/>
              </a:rPr>
              <a:t>SkyORB</a:t>
            </a:r>
            <a:endParaRPr lang="en-US" b="0" i="0" dirty="0">
              <a:solidFill>
                <a:srgbClr val="000000"/>
              </a:solidFill>
              <a:effectLst/>
              <a:latin typeface="AvenirNext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229" y="5751000"/>
            <a:ext cx="304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00C5E3"/>
                </a:solidFill>
                <a:latin typeface="helveticaneue"/>
              </a:rPr>
              <a:t>БЕСПЛАТНО (</a:t>
            </a:r>
            <a:r>
              <a:rPr lang="en-US" sz="1600" b="1" cap="all" dirty="0">
                <a:solidFill>
                  <a:srgbClr val="00C5E3"/>
                </a:solidFill>
                <a:latin typeface="helveticaneue"/>
              </a:rPr>
              <a:t>IPHONE, IPAD </a:t>
            </a:r>
            <a:r>
              <a:rPr lang="ru-RU" sz="1600" b="1" cap="all" dirty="0">
                <a:solidFill>
                  <a:srgbClr val="00C5E3"/>
                </a:solidFill>
                <a:latin typeface="helveticaneue"/>
              </a:rPr>
              <a:t>И </a:t>
            </a:r>
            <a:r>
              <a:rPr lang="en-US" sz="1600" b="1" cap="all" dirty="0">
                <a:solidFill>
                  <a:srgbClr val="00C5E3"/>
                </a:solidFill>
                <a:latin typeface="helveticaneue"/>
              </a:rPr>
              <a:t>APPLE WATCH)</a:t>
            </a:r>
            <a:endParaRPr lang="en-US" sz="1600" b="1" i="0" cap="all" dirty="0">
              <a:solidFill>
                <a:srgbClr val="00C5E3"/>
              </a:solidFill>
              <a:effectLst/>
              <a:latin typeface="helveticaneue"/>
            </a:endParaRPr>
          </a:p>
        </p:txBody>
      </p:sp>
      <p:pic>
        <p:nvPicPr>
          <p:cNvPr id="7174" name="Picture 6" descr="астрономия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1273" y="5127172"/>
            <a:ext cx="983021" cy="16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38081" y="49522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444444"/>
                </a:solidFill>
                <a:latin typeface="AvenirNextMedium"/>
              </a:rPr>
              <a:t>SkyORB</a:t>
            </a:r>
            <a:r>
              <a:rPr lang="ru-RU" dirty="0">
                <a:solidFill>
                  <a:srgbClr val="444444"/>
                </a:solidFill>
                <a:latin typeface="AvenirNextMedium"/>
              </a:rPr>
              <a:t> – не просто звездная карта, это коллекция из 7 инструментов, включая 3D-карты звезд, 3D-планетарий, эфемериды, поисковую систему, солнечные часы, показывающие небо, погоду и многое другое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" y="217714"/>
            <a:ext cx="83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Сканер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-кодов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3929940"/>
            <a:ext cx="1895475" cy="18859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60" y="4573444"/>
            <a:ext cx="2200026" cy="16335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413" y="4003371"/>
            <a:ext cx="1736929" cy="27737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204" y="4115631"/>
            <a:ext cx="2029998" cy="2549179"/>
          </a:xfrm>
          <a:prstGeom prst="rect">
            <a:avLst/>
          </a:prstGeom>
        </p:spPr>
      </p:pic>
      <p:pic>
        <p:nvPicPr>
          <p:cNvPr id="1036" name="Picture 12" descr="Картинки по запросу чтение qr кодов мобильный телефо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08" y="1001805"/>
            <a:ext cx="6457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7891" y="1301000"/>
            <a:ext cx="500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Дополнительные сведения об объекте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Онлайн-покупки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Оплата коммунальных услуг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Видеоинформация о правилах применения медикаментов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Образовательные квесты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9228" y="794657"/>
            <a:ext cx="2469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QR</a:t>
            </a:r>
            <a:r>
              <a:rPr lang="ru-RU" sz="2200" b="1" dirty="0" smtClean="0"/>
              <a:t>-код</a:t>
            </a:r>
            <a:endParaRPr lang="ru-RU" sz="2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9228" y="3372306"/>
            <a:ext cx="735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Мобильное приложение чтения </a:t>
            </a:r>
            <a:r>
              <a:rPr lang="en-US" sz="2200" b="1" dirty="0" smtClean="0"/>
              <a:t>QR</a:t>
            </a:r>
            <a:r>
              <a:rPr lang="ru-RU" sz="2200" b="1" dirty="0" smtClean="0"/>
              <a:t>-кодов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2076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 использования мобильных </a:t>
            </a:r>
            <a:r>
              <a:rPr lang="ru-RU" dirty="0" smtClean="0"/>
              <a:t>устройств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1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30" y="717777"/>
            <a:ext cx="9267825" cy="143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343" y="2438400"/>
            <a:ext cx="416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https://presefy.com/#/landing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170" y="2950231"/>
            <a:ext cx="7792811" cy="35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40" y="800100"/>
            <a:ext cx="6610350" cy="1752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013" y="2726871"/>
            <a:ext cx="7548479" cy="3292929"/>
          </a:xfrm>
          <a:prstGeom prst="rect">
            <a:avLst/>
          </a:prstGeom>
        </p:spPr>
      </p:pic>
      <p:pic>
        <p:nvPicPr>
          <p:cNvPr id="1026" name="Picture 2" descr="http://presportal.ru/wp-content/uploads/2015/02/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8" y="2726871"/>
            <a:ext cx="32670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540" y="228600"/>
            <a:ext cx="565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Заводим учетную запись на сервисе</a:t>
            </a:r>
          </a:p>
        </p:txBody>
      </p:sp>
    </p:spTree>
    <p:extLst>
      <p:ext uri="{BB962C8B-B14F-4D97-AF65-F5344CB8AC3E}">
        <p14:creationId xmlns:p14="http://schemas.microsoft.com/office/powerpoint/2010/main" val="15253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</a:t>
            </a:r>
            <a:r>
              <a:rPr lang="ru-RU" dirty="0" err="1"/>
              <a:t>вебинара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Мобильное образование: за и против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Практика использования мобильных приложений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Мобильное обучение 2016+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335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43" y="435429"/>
            <a:ext cx="1131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Вашей учетной записи автоматически присваивается имя канала (имя канала в последующем можно поменять) и ссылка (URL)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07" y="1467530"/>
            <a:ext cx="10172700" cy="962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07" y="2815325"/>
            <a:ext cx="5251676" cy="3054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87" y="3443287"/>
            <a:ext cx="885825" cy="733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240" y="3443287"/>
            <a:ext cx="33337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sportal.ru/wp-content/uploads/2015/02/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82" y="1401474"/>
            <a:ext cx="952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esportal.ru/wp-content/uploads/2015/02/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171" y="1410999"/>
            <a:ext cx="9429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esportal.ru/wp-content/uploads/2015/02/1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821" y="1264242"/>
            <a:ext cx="5108576" cy="23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229" y="223748"/>
            <a:ext cx="916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Загружаем презентации под своим профилем. Поддерживаются форматы PPT, </a:t>
            </a:r>
            <a:r>
              <a:rPr lang="ru-RU" dirty="0" err="1"/>
              <a:t>PPTx</a:t>
            </a:r>
            <a:r>
              <a:rPr lang="ru-RU" dirty="0"/>
              <a:t> и  PDF. (В бесплатной версии вы можете хранить на сервисе 2 презентации.)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018" y="4161722"/>
            <a:ext cx="8951232" cy="25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86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57" y="468086"/>
            <a:ext cx="1170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Отправляем полученную ссылку (URL) студентам (школьникам, слушателям курса, участникам конференции и проч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6" y="1636259"/>
            <a:ext cx="33337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1135974"/>
            <a:ext cx="8426903" cy="2371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68" y="3751891"/>
            <a:ext cx="5617536" cy="2869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209" y="3751891"/>
            <a:ext cx="885825" cy="733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897" y="118024"/>
            <a:ext cx="1139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Переходим в режим демонстрации слайдов и управляем презентацией, при этом слайды презентации будут автоматически отображаться на присоединившихся мобильных устройствах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209" y="4729423"/>
            <a:ext cx="5087030" cy="4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2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496" y="215611"/>
            <a:ext cx="7084371" cy="5508460"/>
          </a:xfrm>
          <a:prstGeom prst="rect">
            <a:avLst/>
          </a:prstGeom>
        </p:spPr>
      </p:pic>
      <p:pic>
        <p:nvPicPr>
          <p:cNvPr id="4098" name="Picture 2" descr="Картинки по запросу мобильное устрой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1" y="3067050"/>
            <a:ext cx="19431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229" y="3649890"/>
            <a:ext cx="1567543" cy="2721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Картинки по запросу компьютер с проектором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4" y="1202454"/>
            <a:ext cx="4923659" cy="53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306307" y="1968718"/>
            <a:ext cx="2005270" cy="3484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12" y="2745083"/>
            <a:ext cx="2614780" cy="1968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85" y="4233688"/>
            <a:ext cx="1519452" cy="1143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4990" y="6001986"/>
            <a:ext cx="534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https://presefy.com/#/channels/lvovalolita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5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7" y="1125364"/>
            <a:ext cx="8426903" cy="2371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246" y="3774235"/>
            <a:ext cx="933450" cy="81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867" y="152400"/>
            <a:ext cx="104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удаления презентации, необходимо ее выбрать и нажать </a:t>
            </a:r>
            <a:r>
              <a:rPr lang="en-US" dirty="0" smtClean="0"/>
              <a:t>REMOVE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7" y="3774235"/>
            <a:ext cx="6148930" cy="29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0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97" y="1821294"/>
            <a:ext cx="7607225" cy="2141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97" y="4239986"/>
            <a:ext cx="7905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114" y="4148763"/>
            <a:ext cx="5659891" cy="27092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897" y="118024"/>
            <a:ext cx="11397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Можно пригласить друга</a:t>
            </a:r>
          </a:p>
          <a:p>
            <a:r>
              <a:rPr lang="ru-RU" dirty="0"/>
              <a:t>Вы оба получаете свободные слоты </a:t>
            </a:r>
            <a:r>
              <a:rPr lang="ru-RU" dirty="0" smtClean="0"/>
              <a:t>презентации.</a:t>
            </a:r>
          </a:p>
          <a:p>
            <a:r>
              <a:rPr lang="ru-RU" dirty="0" smtClean="0"/>
              <a:t>За </a:t>
            </a:r>
            <a:r>
              <a:rPr lang="ru-RU" dirty="0"/>
              <a:t>каждого друга, который присоединяется к </a:t>
            </a:r>
            <a:r>
              <a:rPr lang="ru-RU" dirty="0" err="1"/>
              <a:t>Presefy</a:t>
            </a:r>
            <a:r>
              <a:rPr lang="ru-RU" dirty="0"/>
              <a:t>, вы оба заработать один слот презентации бесплатно!</a:t>
            </a:r>
          </a:p>
        </p:txBody>
      </p:sp>
    </p:spTree>
    <p:extLst>
      <p:ext uri="{BB962C8B-B14F-4D97-AF65-F5344CB8AC3E}">
        <p14:creationId xmlns:p14="http://schemas.microsoft.com/office/powerpoint/2010/main" val="34462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2" y="425578"/>
            <a:ext cx="328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ГЕЙМИФИКАЦИЯ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15" y="1071909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Quizizz</a:t>
            </a:r>
            <a:r>
              <a:rPr lang="en-US" dirty="0"/>
              <a:t> — </a:t>
            </a:r>
            <a:r>
              <a:rPr lang="ru-RU" dirty="0"/>
              <a:t>сервис создания викторин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1" y="1718240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http://quizizz.com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156039"/>
            <a:ext cx="7687355" cy="44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1" y="1366224"/>
            <a:ext cx="2972791" cy="2595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106" y="1366224"/>
            <a:ext cx="2226807" cy="2589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913" y="4081701"/>
            <a:ext cx="5377865" cy="2449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171" y="707571"/>
            <a:ext cx="284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01" y="856569"/>
            <a:ext cx="3171825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028" y="856569"/>
            <a:ext cx="4800600" cy="48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Мобильное образование: за и </a:t>
            </a:r>
            <a:r>
              <a:rPr lang="ru-RU" dirty="0" smtClean="0"/>
              <a:t>против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25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86980"/>
            <a:ext cx="9137196" cy="4766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713" y="370114"/>
            <a:ext cx="1085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Викторина может иметь до 4 вариантов ответов, в том числе один правильный. Вы можете добавлять изображения в качестве фона для ваших вопросов и изменять отдельные настройки вопросов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617" y="1986980"/>
            <a:ext cx="15430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11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28" y="195943"/>
            <a:ext cx="6108926" cy="3290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28" y="3863701"/>
            <a:ext cx="7745866" cy="2776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23" y="1012335"/>
            <a:ext cx="1838325" cy="49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95943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Выбор темы, предмета</a:t>
            </a:r>
          </a:p>
          <a:p>
            <a:r>
              <a:rPr lang="ru-RU" dirty="0" smtClean="0"/>
              <a:t>Создание тегов для поиска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083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85" y="238036"/>
            <a:ext cx="11168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ваша викторина готова, ею можно поделиться со своими учащимися, указав сгенерированный системой 5-значный код. Учащимся не требуется регистрация: достаточно указать код и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114" y="1578079"/>
            <a:ext cx="8839201" cy="4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59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114" y="1578079"/>
            <a:ext cx="8839201" cy="4758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829" y="293914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Варианты использования викторины: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23114" y="293914"/>
            <a:ext cx="619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Онлайн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Дома в указанное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996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92" y="1166736"/>
            <a:ext cx="3191190" cy="2870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571" y="1165034"/>
            <a:ext cx="3696378" cy="3049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92" y="4679036"/>
            <a:ext cx="2609910" cy="1205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04" y="4679036"/>
            <a:ext cx="7283605" cy="2069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8" y="1165034"/>
            <a:ext cx="1665515" cy="1436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292" y="206829"/>
            <a:ext cx="407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Играть онлайн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7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574" y="113530"/>
            <a:ext cx="7728027" cy="1922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959" y="3467307"/>
            <a:ext cx="2391670" cy="1848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13" y="3467307"/>
            <a:ext cx="5104833" cy="2256671"/>
          </a:xfrm>
          <a:prstGeom prst="rect">
            <a:avLst/>
          </a:prstGeom>
        </p:spPr>
      </p:pic>
      <p:pic>
        <p:nvPicPr>
          <p:cNvPr id="6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26" y="283027"/>
            <a:ext cx="1536119" cy="26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64" y="3467307"/>
            <a:ext cx="1380744" cy="24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2743" y="2351314"/>
            <a:ext cx="63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видит на своем экране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1073" y="6101307"/>
            <a:ext cx="63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видит на своем экране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0187" y="3573951"/>
            <a:ext cx="202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join.quizizz.com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4486" y="4180114"/>
            <a:ext cx="14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4486" y="4700114"/>
            <a:ext cx="15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077567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27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370" y="3550999"/>
            <a:ext cx="4554311" cy="2793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85" y="0"/>
            <a:ext cx="5288416" cy="2808080"/>
          </a:xfrm>
          <a:prstGeom prst="rect">
            <a:avLst/>
          </a:prstGeom>
        </p:spPr>
      </p:pic>
      <p:pic>
        <p:nvPicPr>
          <p:cNvPr id="6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48" y="228599"/>
            <a:ext cx="1536119" cy="26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192" y="3714713"/>
            <a:ext cx="1380744" cy="24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555" y="2808080"/>
            <a:ext cx="63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видит на своем экране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27370" y="6348296"/>
            <a:ext cx="63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видит на своем экране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587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714" y="751115"/>
            <a:ext cx="371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ЗАВЕРШИТЬ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4" y="1643298"/>
            <a:ext cx="10370938" cy="47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0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6" y="386596"/>
            <a:ext cx="11623025" cy="3151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28" y="3924579"/>
            <a:ext cx="5704911" cy="269489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9514114" y="3537857"/>
            <a:ext cx="261257" cy="386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9857" y="4278086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скачать отчет по завершению викторины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45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579915"/>
            <a:ext cx="1857375" cy="1552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705" y="525236"/>
            <a:ext cx="6696075" cy="613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457" y="195943"/>
            <a:ext cx="27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57" y="565275"/>
            <a:ext cx="3276601" cy="17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098" y="2079170"/>
            <a:ext cx="736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Именно мобильные технологии позволят нам сделать решающий шаг от диктаторской модели организации учебного процесса демократической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912" y="3002500"/>
            <a:ext cx="7358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Александр </a:t>
            </a:r>
            <a:r>
              <a:rPr lang="ru-RU" b="1" dirty="0" err="1">
                <a:solidFill>
                  <a:srgbClr val="002060"/>
                </a:solidFill>
              </a:rPr>
              <a:t>Х</a:t>
            </a:r>
            <a:r>
              <a:rPr lang="ru-RU" b="1" dirty="0" err="1" smtClean="0">
                <a:solidFill>
                  <a:srgbClr val="002060"/>
                </a:solidFill>
              </a:rPr>
              <a:t>орошилов</a:t>
            </a:r>
            <a:r>
              <a:rPr lang="ru-RU" b="1" dirty="0" smtClean="0">
                <a:solidFill>
                  <a:srgbClr val="002060"/>
                </a:solidFill>
              </a:rPr>
              <a:t>, глава института </a:t>
            </a:r>
            <a:r>
              <a:rPr lang="ru-RU" b="1" dirty="0">
                <a:solidFill>
                  <a:srgbClr val="002060"/>
                </a:solidFill>
              </a:rPr>
              <a:t>Ю</a:t>
            </a:r>
            <a:r>
              <a:rPr lang="ru-RU" b="1" dirty="0" smtClean="0">
                <a:solidFill>
                  <a:srgbClr val="002060"/>
                </a:solidFill>
              </a:rPr>
              <a:t>неско по информационным технологиям в образовании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72" y="4005942"/>
            <a:ext cx="620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IT – это инструмент, который помогает принимать решения по формированию индивидуального маршрута ребенка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3912" y="5009384"/>
            <a:ext cx="570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Александр </a:t>
            </a:r>
            <a:r>
              <a:rPr lang="ru-RU" b="1" dirty="0" err="1">
                <a:solidFill>
                  <a:srgbClr val="002060"/>
                </a:solidFill>
              </a:rPr>
              <a:t>Е</a:t>
            </a:r>
            <a:r>
              <a:rPr lang="ru-RU" b="1" dirty="0" err="1" smtClean="0">
                <a:solidFill>
                  <a:srgbClr val="002060"/>
                </a:solidFill>
              </a:rPr>
              <a:t>здов</a:t>
            </a:r>
            <a:r>
              <a:rPr lang="ru-RU" b="1" dirty="0" smtClean="0">
                <a:solidFill>
                  <a:srgbClr val="002060"/>
                </a:solidFill>
              </a:rPr>
              <a:t>, директор школы №1788,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г. Москва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057" y="178478"/>
            <a:ext cx="1139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пользу приносит использование планшетов, мобильных телефонов и другой техники в образовательном процессе?</a:t>
            </a:r>
          </a:p>
        </p:txBody>
      </p:sp>
    </p:spTree>
    <p:extLst>
      <p:ext uri="{BB962C8B-B14F-4D97-AF65-F5344CB8AC3E}">
        <p14:creationId xmlns:p14="http://schemas.microsoft.com/office/powerpoint/2010/main" val="2146532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2" y="2210729"/>
            <a:ext cx="11272157" cy="4471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971" y="206829"/>
            <a:ext cx="416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Мои викторины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" y="1175657"/>
            <a:ext cx="1000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95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обильное устройств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45027" y="3845235"/>
            <a:ext cx="1418113" cy="27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5400000">
            <a:off x="2138851" y="4198679"/>
            <a:ext cx="1144022" cy="205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омпьютер с проекторо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566" y="2910401"/>
            <a:ext cx="3483429" cy="37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5400000">
            <a:off x="7971555" y="3482953"/>
            <a:ext cx="1376814" cy="2465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972" y="4128559"/>
            <a:ext cx="2388870" cy="1056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142" y="4803404"/>
            <a:ext cx="1978208" cy="874497"/>
          </a:xfrm>
          <a:prstGeom prst="rect">
            <a:avLst/>
          </a:prstGeom>
        </p:spPr>
      </p:pic>
      <p:pic>
        <p:nvPicPr>
          <p:cNvPr id="1026" name="Picture 2" descr="Картинки по запросу экран демонстрации презентации 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" t="-4555"/>
          <a:stretch/>
        </p:blipFill>
        <p:spPr bwMode="auto">
          <a:xfrm>
            <a:off x="2917371" y="289173"/>
            <a:ext cx="4195536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718" y="674913"/>
            <a:ext cx="1536119" cy="26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67" y="674913"/>
            <a:ext cx="3778399" cy="2060161"/>
          </a:xfrm>
          <a:prstGeom prst="rect">
            <a:avLst/>
          </a:prstGeom>
        </p:spPr>
      </p:pic>
      <p:pic>
        <p:nvPicPr>
          <p:cNvPr id="1030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941" y="3649889"/>
            <a:ext cx="1380744" cy="24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43800" y="674913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 экране может демонстрировать ход игры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8457" y="3537199"/>
            <a:ext cx="395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- отвечать на вопросы с мобильного устройства, с компьютера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774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962025"/>
            <a:ext cx="95916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16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26571"/>
            <a:ext cx="360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ПОИГРАЕМ!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237" y="2728327"/>
            <a:ext cx="9585751" cy="3606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827994"/>
            <a:ext cx="18097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1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03121" y="1037538"/>
            <a:ext cx="1975757" cy="885825"/>
          </a:xfrm>
          <a:prstGeom prst="roundRect">
            <a:avLst/>
          </a:prstGeom>
          <a:solidFill>
            <a:srgbClr val="F0B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52799" y="1157284"/>
            <a:ext cx="1676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235668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86" y="3964440"/>
            <a:ext cx="3896992" cy="225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2029" y="1037538"/>
            <a:ext cx="194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QR-</a:t>
            </a:r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7019" y="5061580"/>
            <a:ext cx="17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Электронная почта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453" y="740909"/>
            <a:ext cx="2739118" cy="2780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1141" y="5384746"/>
            <a:ext cx="24984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/>
              <a:t>235668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29292" y="2884715"/>
            <a:ext cx="31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передать созданную викторину участникам?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048000" y="1406870"/>
            <a:ext cx="881743" cy="1477845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47999" y="3623637"/>
            <a:ext cx="881743" cy="1477845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1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46" y="1926655"/>
            <a:ext cx="11184333" cy="2623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14" y="446314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новом запуске викторины формируется новый код!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76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724025"/>
            <a:ext cx="6287181" cy="32341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542" y="1724025"/>
            <a:ext cx="1857375" cy="155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26571"/>
            <a:ext cx="360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 ИГРЫ ДОМА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94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03121" y="1037538"/>
            <a:ext cx="1975757" cy="885825"/>
          </a:xfrm>
          <a:prstGeom prst="roundRect">
            <a:avLst/>
          </a:prstGeom>
          <a:solidFill>
            <a:srgbClr val="F0B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52799" y="1157284"/>
            <a:ext cx="1676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235668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86" y="3964440"/>
            <a:ext cx="3896992" cy="225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2029" y="1037538"/>
            <a:ext cx="194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QR-</a:t>
            </a:r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7019" y="5061580"/>
            <a:ext cx="17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Электронная почта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453" y="740909"/>
            <a:ext cx="2739118" cy="2780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1141" y="5384746"/>
            <a:ext cx="24984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/>
              <a:t>235668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29292" y="2884715"/>
            <a:ext cx="31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передать созданную викторину участникам?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048000" y="1406870"/>
            <a:ext cx="881743" cy="1477845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47999" y="3623637"/>
            <a:ext cx="881743" cy="1477845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8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435429"/>
            <a:ext cx="551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Генератор </a:t>
            </a:r>
            <a:r>
              <a:rPr lang="en-US" dirty="0" smtClean="0"/>
              <a:t>QR-</a:t>
            </a:r>
            <a:r>
              <a:rPr lang="ru-RU" dirty="0" smtClean="0"/>
              <a:t>кодов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7686" y="114300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http://ru.qr-code-generator.com/?PID=1221&amp;kw=%</a:t>
            </a:r>
            <a:r>
              <a:rPr lang="en-US" dirty="0" smtClean="0">
                <a:hlinkClick r:id="rId2"/>
              </a:rPr>
              <a:t>2B%D0%BA%D0%BE%D0%B4%20%2Bqr&amp;gclid=CjwKEAjwgo6_BRC32q6_5s2R-R8SJAB7hTG-fcSZVEG7Qpwqyk9PzzwFbVu7RRC7lYt6B_tCuE6G6RoCAGvw_wcB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857" y="2343329"/>
            <a:ext cx="9002486" cy="3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5" y="719475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«Я увидел этот планшет и осознала, что я всю жизнь не понимала, как устроено образование, и теперь я вдруг поняла и буду по-другому преподавать»</a:t>
            </a:r>
          </a:p>
        </p:txBody>
      </p:sp>
      <p:pic>
        <p:nvPicPr>
          <p:cNvPr id="4098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58" y="1001486"/>
            <a:ext cx="4159723" cy="59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мобильное устройство 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71" r="16824"/>
          <a:stretch/>
        </p:blipFill>
        <p:spPr bwMode="auto">
          <a:xfrm>
            <a:off x="3526972" y="489176"/>
            <a:ext cx="1426028" cy="2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4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915" y="1328057"/>
            <a:ext cx="10417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Издательство выполнило указания Министерства и создало электронные учебники. Теперь каждый учебник в федеральном перечне имеет свою электронную форму. Мы предоставили их школе, но школа эти учебники по факту не взяла. </a:t>
            </a:r>
            <a:endParaRPr lang="ru-RU" i="1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Похожая </a:t>
            </a:r>
            <a:r>
              <a:rPr lang="ru-RU" i="1" dirty="0">
                <a:solidFill>
                  <a:srgbClr val="7030A0"/>
                </a:solidFill>
              </a:rPr>
              <a:t>история была связана с попыткой научить всех пользоваться разными электронными образовательными ресурсами. </a:t>
            </a:r>
            <a:endParaRPr lang="ru-RU" i="1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Они </a:t>
            </a:r>
            <a:r>
              <a:rPr lang="ru-RU" i="1" dirty="0">
                <a:solidFill>
                  <a:srgbClr val="7030A0"/>
                </a:solidFill>
              </a:rPr>
              <a:t>не прижились, их используют, может быть 20-30% учителей.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6943" y="3298371"/>
            <a:ext cx="610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Артем </a:t>
            </a:r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оловейчик, вице-президент «Дрофа» - «</a:t>
            </a:r>
            <a:r>
              <a:rPr lang="ru-RU" b="1" dirty="0" err="1">
                <a:solidFill>
                  <a:srgbClr val="7030A0"/>
                </a:solidFill>
              </a:rPr>
              <a:t>В</a:t>
            </a:r>
            <a:r>
              <a:rPr lang="ru-RU" b="1" dirty="0" err="1" smtClean="0">
                <a:solidFill>
                  <a:srgbClr val="7030A0"/>
                </a:solidFill>
              </a:rPr>
              <a:t>ентана</a:t>
            </a:r>
            <a:r>
              <a:rPr lang="ru-RU" b="1" dirty="0" smtClean="0">
                <a:solidFill>
                  <a:srgbClr val="7030A0"/>
                </a:solidFill>
              </a:rPr>
              <a:t> – Граф»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876799"/>
            <a:ext cx="812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Массово прижился только один ресурс, которым все пользуются – </a:t>
            </a:r>
            <a:r>
              <a:rPr lang="ru-RU" i="1" dirty="0" err="1"/>
              <a:t>PowerPoint</a:t>
            </a:r>
            <a:r>
              <a:rPr lang="ru-RU" i="1" dirty="0"/>
              <a:t> для создания презентаций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99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Мобильное обучение 2016</a:t>
            </a:r>
            <a:r>
              <a:rPr lang="ru-RU" dirty="0" smtClean="0"/>
              <a:t>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52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742" y="1462759"/>
            <a:ext cx="877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</a:t>
            </a:r>
            <a:r>
              <a:rPr lang="ru-RU" dirty="0"/>
              <a:t>населения Земли будет иметь доступ в интернет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7228" y="2326413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</a:t>
            </a:r>
            <a:r>
              <a:rPr lang="ru-RU" dirty="0"/>
              <a:t>будут использовать для выхода в сеть именно мобильные устройства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829" y="3341914"/>
            <a:ext cx="759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ежегодный </a:t>
            </a:r>
            <a:r>
              <a:rPr lang="ru-RU" dirty="0"/>
              <a:t>прирост интернет-пользователей будет составлять 2%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834" y="1185760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44%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834" y="2264858"/>
            <a:ext cx="2342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млрд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834" y="3190067"/>
            <a:ext cx="3990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До </a:t>
            </a:r>
            <a:r>
              <a:rPr lang="ru-RU" sz="4400" dirty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2020 года </a:t>
            </a:r>
          </a:p>
        </p:txBody>
      </p:sp>
    </p:spTree>
    <p:extLst>
      <p:ext uri="{BB962C8B-B14F-4D97-AF65-F5344CB8AC3E}">
        <p14:creationId xmlns:p14="http://schemas.microsoft.com/office/powerpoint/2010/main" val="1983442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06" y="244851"/>
            <a:ext cx="4844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1F1F21"/>
                </a:solidFill>
                <a:latin typeface="Open Sans"/>
              </a:rPr>
              <a:t>Образование в персональном контексте</a:t>
            </a:r>
            <a:endParaRPr lang="ru-RU" b="1" i="0" dirty="0">
              <a:solidFill>
                <a:srgbClr val="1F1F21"/>
              </a:solidFill>
              <a:effectLst/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195" y="711623"/>
            <a:ext cx="826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F1F21"/>
                </a:solidFill>
                <a:latin typeface="Open Sans"/>
              </a:rPr>
              <a:t>Актуальность и лаконичность образовательного контента</a:t>
            </a:r>
            <a:endParaRPr lang="ru-RU" b="1" i="0" dirty="0">
              <a:solidFill>
                <a:srgbClr val="1F1F21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828" y="1188041"/>
            <a:ext cx="779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F1F21"/>
                </a:solidFill>
                <a:latin typeface="Open Sans"/>
              </a:rPr>
              <a:t>Контекстное обучение на основе актуальных данных</a:t>
            </a:r>
            <a:endParaRPr lang="ru-RU" b="1" i="0" dirty="0">
              <a:solidFill>
                <a:srgbClr val="1F1F21"/>
              </a:solidFill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4383" y="17300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1F1F21"/>
                </a:solidFill>
                <a:latin typeface="Open Sans"/>
              </a:rPr>
              <a:t>Образование без </a:t>
            </a:r>
            <a:r>
              <a:rPr lang="ru-RU" b="1" dirty="0" smtClean="0">
                <a:solidFill>
                  <a:srgbClr val="1F1F21"/>
                </a:solidFill>
                <a:latin typeface="Open Sans"/>
              </a:rPr>
              <a:t>границ</a:t>
            </a:r>
            <a:endParaRPr lang="ru-RU" b="1" dirty="0">
              <a:solidFill>
                <a:srgbClr val="1F1F21"/>
              </a:solidFill>
              <a:latin typeface="Open Sans"/>
            </a:endParaRPr>
          </a:p>
        </p:txBody>
      </p:sp>
      <p:pic>
        <p:nvPicPr>
          <p:cNvPr id="8194" name="Picture 2" descr="Образовательная среда без границ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25" y="3336667"/>
            <a:ext cx="4346117" cy="32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89452" y="2148307"/>
            <a:ext cx="8469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F1F21"/>
                </a:solidFill>
                <a:latin typeface="Open Sans"/>
              </a:rPr>
              <a:t>Гаджеты как средства повышения квалификации учителей</a:t>
            </a:r>
            <a:endParaRPr lang="ru-RU" b="1" i="0" dirty="0">
              <a:solidFill>
                <a:srgbClr val="1F1F21"/>
              </a:solidFill>
              <a:effectLst/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3652" y="2675583"/>
            <a:ext cx="510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1F1F21"/>
                </a:solidFill>
                <a:latin typeface="Open Sans"/>
              </a:rPr>
              <a:t>Возможности для социализации учащихся</a:t>
            </a:r>
            <a:endParaRPr lang="ru-RU" b="1" i="0" dirty="0">
              <a:solidFill>
                <a:srgbClr val="1F1F21"/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61836" y="3295583"/>
            <a:ext cx="3875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1F1F21"/>
                </a:solidFill>
                <a:latin typeface="Open Sans"/>
              </a:rPr>
              <a:t>Разрушение языкового барьера</a:t>
            </a:r>
            <a:endParaRPr lang="ru-RU" b="1" i="0" dirty="0">
              <a:solidFill>
                <a:srgbClr val="1F1F21"/>
              </a:solidFill>
              <a:effectLst/>
              <a:latin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2686" y="5380672"/>
            <a:ext cx="5192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http://mob-edu.ru/blog/articles/mobilnoe-obuchenie-2016-kontekstnoe-obuchenie-obrazovanie-bez-granic-i-dopolnennaya-realnost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164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948" y="1241362"/>
            <a:ext cx="8628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GTWalsheimProBold"/>
              </a:rPr>
              <a:t>Ни один ученик не останется </a:t>
            </a:r>
            <a:r>
              <a:rPr lang="ru-RU" sz="3200" dirty="0" smtClean="0">
                <a:solidFill>
                  <a:schemeClr val="tx2"/>
                </a:solidFill>
                <a:latin typeface="GTWalsheimProBold"/>
              </a:rPr>
              <a:t>равнодушным!</a:t>
            </a:r>
            <a:endParaRPr lang="ru-RU" sz="3200" b="0" i="0" dirty="0">
              <a:solidFill>
                <a:schemeClr val="tx2"/>
              </a:solidFill>
              <a:effectLst/>
              <a:latin typeface="GTWalsheimPro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4314" y="2177143"/>
            <a:ext cx="782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buduguru.org/media/162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Картинки по запросу довольный ученик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611" y="2823474"/>
            <a:ext cx="3478117" cy="348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0327" y="2536371"/>
            <a:ext cx="91385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Когда </a:t>
            </a:r>
            <a:r>
              <a:rPr lang="ru-RU" i="1" dirty="0">
                <a:solidFill>
                  <a:srgbClr val="002060"/>
                </a:solidFill>
              </a:rPr>
              <a:t>настоящие мобильные технологии пришли в школу – мы, учителя, а главное, дети получили потрясающую возможность совершить побег из классной комнаты. Хорошо, когда ученик сидит на уроке математики, и у него в руках настоящий транспортир, а на географии – настоящий компас, на физике – линейка и </a:t>
            </a:r>
            <a:r>
              <a:rPr lang="ru-RU" i="1" dirty="0" smtClean="0">
                <a:solidFill>
                  <a:srgbClr val="002060"/>
                </a:solidFill>
              </a:rPr>
              <a:t>весы.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Но </a:t>
            </a:r>
            <a:r>
              <a:rPr lang="ru-RU" i="1" dirty="0">
                <a:solidFill>
                  <a:srgbClr val="002060"/>
                </a:solidFill>
              </a:rPr>
              <a:t>когда ребенок выходит из класса на улицу, в музей, на экскурсию, тогда ему не поможет его транспортир измерить какой-то угол.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984" y="1522826"/>
            <a:ext cx="735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Мария </a:t>
            </a: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мирнова, заместитель директора по информатизации школы №777</a:t>
            </a:r>
            <a:r>
              <a:rPr lang="ru-RU" b="1" dirty="0">
                <a:solidFill>
                  <a:srgbClr val="002060"/>
                </a:solidFill>
              </a:rPr>
              <a:t>, г. </a:t>
            </a:r>
            <a:r>
              <a:rPr lang="ru-RU" b="1" dirty="0" smtClean="0">
                <a:solidFill>
                  <a:srgbClr val="002060"/>
                </a:solidFill>
              </a:rPr>
              <a:t>Москва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9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772" y="1426029"/>
            <a:ext cx="1041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Объяснения </a:t>
            </a:r>
            <a:r>
              <a:rPr lang="ru-RU" i="1" dirty="0">
                <a:solidFill>
                  <a:srgbClr val="7030A0"/>
                </a:solidFill>
              </a:rPr>
              <a:t>разные: нет устройств, плохие учебники, надо дорабатывать. Но на самом деле мы не можем все вместе объяснить учителю, что такого нового даёт ему электронный учебник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4657" y="2465580"/>
            <a:ext cx="610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Артем </a:t>
            </a:r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оловейчик, вице-президент «Дрофа» - «</a:t>
            </a:r>
            <a:r>
              <a:rPr lang="ru-RU" b="1" dirty="0" err="1">
                <a:solidFill>
                  <a:srgbClr val="7030A0"/>
                </a:solidFill>
              </a:rPr>
              <a:t>В</a:t>
            </a:r>
            <a:r>
              <a:rPr lang="ru-RU" b="1" dirty="0" err="1" smtClean="0">
                <a:solidFill>
                  <a:srgbClr val="7030A0"/>
                </a:solidFill>
              </a:rPr>
              <a:t>ентана</a:t>
            </a:r>
            <a:r>
              <a:rPr lang="ru-RU" b="1" dirty="0" smtClean="0">
                <a:solidFill>
                  <a:srgbClr val="7030A0"/>
                </a:solidFill>
              </a:rPr>
              <a:t> – Граф»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43" y="4093028"/>
            <a:ext cx="812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Что </a:t>
            </a:r>
            <a:r>
              <a:rPr lang="ru-RU" i="1" dirty="0"/>
              <a:t>такого нового даёт ему электронный </a:t>
            </a:r>
            <a:r>
              <a:rPr lang="ru-RU" i="1" dirty="0" smtClean="0"/>
              <a:t>учебник?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5281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4" y="1700363"/>
            <a:ext cx="1041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Есть </a:t>
            </a:r>
            <a:r>
              <a:rPr lang="ru-RU" i="1" dirty="0">
                <a:solidFill>
                  <a:srgbClr val="002060"/>
                </a:solidFill>
              </a:rPr>
              <a:t>ядро образования, и мы как государство, как родители, как учителя хотим, чтобы оно совершенно точно было у наших учеников. Эта гарантия обеспечивается учебниками, которые делают профессионалы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3515" y="2898028"/>
            <a:ext cx="610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Артем Соловейчик, вице-президент «Дрофа» - «</a:t>
            </a:r>
            <a:r>
              <a:rPr lang="ru-RU" b="1" dirty="0" err="1">
                <a:solidFill>
                  <a:srgbClr val="002060"/>
                </a:solidFill>
              </a:rPr>
              <a:t>Вентана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Граф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743" y="4093028"/>
            <a:ext cx="812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Учебники </a:t>
            </a:r>
            <a:r>
              <a:rPr lang="ru-RU" i="1" dirty="0"/>
              <a:t>хоронить рано, они </a:t>
            </a:r>
            <a:r>
              <a:rPr lang="ru-RU" i="1" dirty="0" err="1"/>
              <a:t>неотменяемы</a:t>
            </a:r>
            <a:r>
              <a:rPr lang="ru-RU" i="1" dirty="0"/>
              <a:t>. Это демонстрирует опыт всего мира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686" y="136031"/>
            <a:ext cx="1172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должен создавать контент для образования школ цифрового века, сам учитель или профессиональные издательства и методисты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72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41" y="1034142"/>
            <a:ext cx="736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ИМы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должны создать «цифровой генофонд», благодаря которому любой учащийся из любого региона имел бы доступ к материалам и методикам этого учителя, а учитель смог бы оставить свой след в истории педагогики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8" y="2234471"/>
            <a:ext cx="7358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Александр </a:t>
            </a:r>
            <a:r>
              <a:rPr lang="ru-RU" b="1" dirty="0" err="1">
                <a:solidFill>
                  <a:srgbClr val="002060"/>
                </a:solidFill>
              </a:rPr>
              <a:t>Х</a:t>
            </a:r>
            <a:r>
              <a:rPr lang="ru-RU" b="1" dirty="0" err="1" smtClean="0">
                <a:solidFill>
                  <a:srgbClr val="002060"/>
                </a:solidFill>
              </a:rPr>
              <a:t>орошилов</a:t>
            </a:r>
            <a:r>
              <a:rPr lang="ru-RU" b="1" dirty="0" smtClean="0">
                <a:solidFill>
                  <a:srgbClr val="002060"/>
                </a:solidFill>
              </a:rPr>
              <a:t>, глава института </a:t>
            </a:r>
            <a:r>
              <a:rPr lang="ru-RU" b="1" dirty="0">
                <a:solidFill>
                  <a:srgbClr val="002060"/>
                </a:solidFill>
              </a:rPr>
              <a:t>Ю</a:t>
            </a:r>
            <a:r>
              <a:rPr lang="ru-RU" b="1" dirty="0" smtClean="0">
                <a:solidFill>
                  <a:srgbClr val="002060"/>
                </a:solidFill>
              </a:rPr>
              <a:t>неско по информационным технологиям в образовании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5" y="2960914"/>
            <a:ext cx="6204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У </a:t>
            </a:r>
            <a:r>
              <a:rPr lang="ru-RU" i="1" dirty="0">
                <a:solidFill>
                  <a:srgbClr val="002060"/>
                </a:solidFill>
              </a:rPr>
              <a:t>каждого учителя сейчас есть возможность иметь свой сайт, вести свой блог или хотя бы страницу в </a:t>
            </a:r>
            <a:r>
              <a:rPr lang="ru-RU" i="1" dirty="0" err="1" smtClean="0">
                <a:solidFill>
                  <a:srgbClr val="002060"/>
                </a:solidFill>
              </a:rPr>
              <a:t>Facebook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 Нужно донести до педагогов, возможно, при помощи курсов повышения квалификации, что вести свой блог и размещать свой цифровой контент в сети – это достаточно легко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055" y="5246914"/>
            <a:ext cx="570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Андрей </a:t>
            </a: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иденко, учитель информатики, физики и астрономии школы №283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5330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1273</Words>
  <Application>Microsoft Office PowerPoint</Application>
  <PresentationFormat>Широкоэкранный</PresentationFormat>
  <Paragraphs>135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AvenirNextMedium</vt:lpstr>
      <vt:lpstr>Century Gothic</vt:lpstr>
      <vt:lpstr>GTWalsheimProBold</vt:lpstr>
      <vt:lpstr>helveticaneue</vt:lpstr>
      <vt:lpstr>Open Sans</vt:lpstr>
      <vt:lpstr>Wingdings 3</vt:lpstr>
      <vt:lpstr>Сектор</vt:lpstr>
      <vt:lpstr>Применение мобильных приложений на уроке и не только</vt:lpstr>
      <vt:lpstr>План вебинара</vt:lpstr>
      <vt:lpstr>Мобильное образование: за и против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использования мобильных приложений</vt:lpstr>
      <vt:lpstr>Презентация PowerPoint</vt:lpstr>
      <vt:lpstr>Презентация PowerPoint</vt:lpstr>
      <vt:lpstr>Презентация PowerPoint</vt:lpstr>
      <vt:lpstr>Практика использования мобильных устройств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Мобильное обучение 2016+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50</cp:revision>
  <dcterms:created xsi:type="dcterms:W3CDTF">2016-09-21T18:40:43Z</dcterms:created>
  <dcterms:modified xsi:type="dcterms:W3CDTF">2016-09-27T09:38:12Z</dcterms:modified>
</cp:coreProperties>
</file>